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3" r:id="rId7"/>
    <p:sldId id="264" r:id="rId8"/>
    <p:sldId id="268" r:id="rId9"/>
    <p:sldId id="269" r:id="rId10"/>
    <p:sldId id="270" r:id="rId11"/>
    <p:sldId id="271" r:id="rId12"/>
    <p:sldId id="272" r:id="rId13"/>
    <p:sldId id="265" r:id="rId14"/>
    <p:sldId id="266" r:id="rId1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\dati\Progetti\2022\000.%20Cartelle%20personali\FV\2022\RA%202022\QdV%20SSPPLL%20per%20RA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'serie storica per settori'!$A$12</c:f>
              <c:strCache>
                <c:ptCount val="1"/>
                <c:pt idx="0">
                  <c:v>sufficienza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'serie storica per settori'!$B$1:$Q$1</c:f>
              <c:strCache>
                <c:ptCount val="16"/>
                <c:pt idx="0">
                  <c:v>2007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mag-20</c:v>
                </c:pt>
                <c:pt idx="13">
                  <c:v>ott-20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'serie storica per settori'!$B$12:$Q$12</c:f>
              <c:numCache>
                <c:formatCode>0.0</c:formatCode>
                <c:ptCount val="16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18-4241-B9FA-4B9316A8FE16}"/>
            </c:ext>
          </c:extLst>
        </c:ser>
        <c:ser>
          <c:idx val="1"/>
          <c:order val="1"/>
          <c:tx>
            <c:strRef>
              <c:f>'serie storica per settori'!$A$13</c:f>
              <c:strCache>
                <c:ptCount val="1"/>
                <c:pt idx="0">
                  <c:v>Asili nido comunali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'serie storica per settori'!$B$1:$Q$1</c:f>
              <c:strCache>
                <c:ptCount val="16"/>
                <c:pt idx="0">
                  <c:v>2007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mag-20</c:v>
                </c:pt>
                <c:pt idx="13">
                  <c:v>ott-20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'serie storica per settori'!$B$13:$Q$13</c:f>
              <c:numCache>
                <c:formatCode>0.0</c:formatCode>
                <c:ptCount val="16"/>
                <c:pt idx="0">
                  <c:v>6.2</c:v>
                </c:pt>
                <c:pt idx="1">
                  <c:v>5.9</c:v>
                </c:pt>
                <c:pt idx="2">
                  <c:v>5.93</c:v>
                </c:pt>
                <c:pt idx="3">
                  <c:v>6.1186440677966099</c:v>
                </c:pt>
                <c:pt idx="4">
                  <c:v>6.254356790219969</c:v>
                </c:pt>
                <c:pt idx="5">
                  <c:v>6.0329675991659615</c:v>
                </c:pt>
                <c:pt idx="6">
                  <c:v>6.3386767069481698</c:v>
                </c:pt>
                <c:pt idx="7">
                  <c:v>6.3714477126845743</c:v>
                </c:pt>
                <c:pt idx="8">
                  <c:v>6.0903869541182978</c:v>
                </c:pt>
                <c:pt idx="9">
                  <c:v>6.204746946848549</c:v>
                </c:pt>
                <c:pt idx="10">
                  <c:v>6.0933403441335914</c:v>
                </c:pt>
                <c:pt idx="11">
                  <c:v>6.0758657206899169</c:v>
                </c:pt>
                <c:pt idx="12">
                  <c:v>6.4158638310555878</c:v>
                </c:pt>
                <c:pt idx="13">
                  <c:v>6.0673373828897459</c:v>
                </c:pt>
                <c:pt idx="14">
                  <c:v>6.0047100644075648</c:v>
                </c:pt>
                <c:pt idx="15">
                  <c:v>6.7053704783055332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18-4241-B9FA-4B9316A8F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79630112"/>
        <c:axId val="879635520"/>
      </c:lineChart>
      <c:catAx>
        <c:axId val="87963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79635520"/>
        <c:crosses val="autoZero"/>
        <c:auto val="1"/>
        <c:lblAlgn val="ctr"/>
        <c:lblOffset val="100"/>
        <c:noMultiLvlLbl val="0"/>
      </c:catAx>
      <c:valAx>
        <c:axId val="879635520"/>
        <c:scaling>
          <c:orientation val="minMax"/>
          <c:max val="7.5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7963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7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24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68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60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39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80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97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8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7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32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97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03315-BCB7-46EB-A96A-496A5A49910C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F348-0204-4C68-A00B-67818ACC1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47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enzia.roma.i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7523" y="1037761"/>
            <a:ext cx="10796954" cy="1448961"/>
          </a:xfrm>
        </p:spPr>
        <p:txBody>
          <a:bodyPr>
            <a:normAutofit/>
          </a:bodyPr>
          <a:lstStyle/>
          <a:p>
            <a:r>
              <a:rPr lang="it-IT" sz="4800" dirty="0">
                <a:solidFill>
                  <a:schemeClr val="accent2"/>
                </a:solidFill>
              </a:rPr>
              <a:t>Le attività svolte da ACoS </a:t>
            </a:r>
            <a:br>
              <a:rPr lang="it-IT" sz="4800" dirty="0">
                <a:solidFill>
                  <a:schemeClr val="accent2"/>
                </a:solidFill>
              </a:rPr>
            </a:br>
            <a:r>
              <a:rPr lang="it-IT" sz="4800" dirty="0">
                <a:solidFill>
                  <a:schemeClr val="accent2"/>
                </a:solidFill>
              </a:rPr>
              <a:t>in merito ai servizi del settore scolastico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3489" y="2323733"/>
            <a:ext cx="9144000" cy="2210534"/>
          </a:xfrm>
        </p:spPr>
        <p:txBody>
          <a:bodyPr>
            <a:noAutofit/>
          </a:bodyPr>
          <a:lstStyle/>
          <a:p>
            <a:endParaRPr lang="it-IT" sz="3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Audizione della Prof.ssa Elisa D’Alterio</a:t>
            </a:r>
          </a:p>
          <a:p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Presidente di </a:t>
            </a:r>
            <a:r>
              <a:rPr lang="it-IT" sz="3200" b="1" dirty="0" err="1">
                <a:solidFill>
                  <a:schemeClr val="accent2">
                    <a:lumMod val="75000"/>
                  </a:schemeClr>
                </a:solidFill>
              </a:rPr>
              <a:t>ACoS</a:t>
            </a:r>
            <a:endParaRPr lang="it-IT" sz="3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27 marzo 2023</a:t>
            </a:r>
            <a:endParaRPr lang="it-IT" sz="1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7605362-CAB8-4EC3-9C5F-832EF5B7E407}"/>
              </a:ext>
            </a:extLst>
          </p:cNvPr>
          <p:cNvSpPr/>
          <p:nvPr/>
        </p:nvSpPr>
        <p:spPr>
          <a:xfrm>
            <a:off x="0" y="0"/>
            <a:ext cx="12192000" cy="1017093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F9D1A1A-06F4-4D07-A6F2-F1E640828459}"/>
              </a:ext>
            </a:extLst>
          </p:cNvPr>
          <p:cNvSpPr/>
          <p:nvPr/>
        </p:nvSpPr>
        <p:spPr>
          <a:xfrm>
            <a:off x="0" y="5837940"/>
            <a:ext cx="12192000" cy="1017093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193BCB5-3B26-4E48-8629-8475D50563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0940" y="4534267"/>
            <a:ext cx="2230120" cy="10287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05991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Asili nido comunali: la qualità percepita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4159343859"/>
              </p:ext>
            </p:extLst>
          </p:nvPr>
        </p:nvGraphicFramePr>
        <p:xfrm>
          <a:off x="924910" y="1177158"/>
          <a:ext cx="10321158" cy="272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225911" y="4333000"/>
            <a:ext cx="1153516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+mj-lt"/>
              </a:rPr>
              <a:t>Nell’ambito dell’Indagine sulla qualità della vita e dei servizi pubblici locali a Roma, i cittadini intervistati che dichiarano di conoscere il servizio degli asili nido comunali sono sempre una minoranza (inferiore al 20% del campione).</a:t>
            </a:r>
          </a:p>
          <a:p>
            <a:endParaRPr lang="it-IT" sz="2000" dirty="0">
              <a:latin typeface="+mj-lt"/>
            </a:endParaRPr>
          </a:p>
          <a:p>
            <a:r>
              <a:rPr lang="it-IT" sz="2000" dirty="0">
                <a:latin typeface="+mj-lt"/>
              </a:rPr>
              <a:t>Da questi intervistati emerge però una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valutazione prevalentemente superiore alla sufficienza</a:t>
            </a:r>
            <a:r>
              <a:rPr lang="it-IT" sz="20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409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Il servizio di refezione scolastica: offerta e tariffe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44" y="907561"/>
            <a:ext cx="8181975" cy="264795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8376355" y="1154854"/>
            <a:ext cx="36561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dirty="0">
                <a:latin typeface="+mj-lt"/>
              </a:rPr>
              <a:t>Nell’anno educativo 2021/22 il servizio è stato erogato mediante 804 centri di refezione, di cui 643 in appalto e 161 in gestione diretta centralizzata. Complessivamente, gli utenti del servizio di refezione sono stati circa 140 mila, di cui la componente a domanda individuale non arriva all’1%. </a:t>
            </a:r>
          </a:p>
          <a:p>
            <a:pPr algn="r"/>
            <a:endParaRPr lang="it-IT" dirty="0">
              <a:latin typeface="+mj-lt"/>
            </a:endParaRPr>
          </a:p>
          <a:p>
            <a:r>
              <a:rPr lang="it-IT" dirty="0">
                <a:latin typeface="+mj-lt"/>
              </a:rPr>
              <a:t>Soprattutto in ragione degli andamenti demografici dell’ultimo periodo, gli utenti della refezione istituzionale di Roma Capitale seguono un progressivo calo, in diminuzione dell’1% rispetto all’anno precedente e del 9% nell’ultimo quinquennio.</a:t>
            </a:r>
          </a:p>
          <a:p>
            <a:pPr algn="r"/>
            <a:r>
              <a:rPr lang="it-IT" dirty="0">
                <a:latin typeface="+mj-lt"/>
              </a:rPr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225911" y="389184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latin typeface="+mj-lt"/>
              </a:rPr>
              <a:t>Anche per la refezione scolastica le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tariffe di Roma Capitale sono fortemente progressive</a:t>
            </a:r>
            <a:r>
              <a:rPr lang="it-IT" dirty="0">
                <a:latin typeface="+mj-lt"/>
              </a:rPr>
              <a:t>, favorendo particolarmente le famiglie a basso reddito. Rispetto a quelle applicate nelle grandi città italiane, le famiglie a basso reddito romane spendono la cifra più bassa, mentre le fasce massimali presentano una spesa intermedia. </a:t>
            </a:r>
          </a:p>
        </p:txBody>
      </p:sp>
    </p:spTree>
    <p:extLst>
      <p:ext uri="{BB962C8B-B14F-4D97-AF65-F5344CB8AC3E}">
        <p14:creationId xmlns:p14="http://schemas.microsoft.com/office/powerpoint/2010/main" val="3622560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Refezione scolastica: regolazione e affidamento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Rettangolo 5"/>
          <p:cNvSpPr/>
          <p:nvPr/>
        </p:nvSpPr>
        <p:spPr>
          <a:xfrm>
            <a:off x="152339" y="1452719"/>
            <a:ext cx="11493122" cy="3620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it-IT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 Capitale prevede attualmente due tipologie di gestione del servizio di refezione scolastica: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CENTRALIZZATA</a:t>
            </a:r>
            <a:r>
              <a:rPr lang="it-IT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il servizio è affidato, tramite bando di gara, direttamente da Roma Capitale, mentre i municipi territorialmente competenti sono titolari della gestione del contratto con gli operatori economici aggiudicatari;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cap="small" spc="30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AUTOGESTITA</a:t>
            </a:r>
            <a:r>
              <a:rPr lang="it-IT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cura degli istituti scolastici che, fungendo da stazione appaltante, indicono la gara e affidano il servizio di fornitura in base a quanto definito nel capitolato speciale d’appalto predisposto da Roma Capitale. 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dirty="0" smtClean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L’Amministrazione Capitolina si è data però l’obiettivo di rendere la gestione degli affidamenti interamente centralizzata </a:t>
            </a:r>
            <a:r>
              <a:rPr lang="it-IT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Regolamento</a:t>
            </a:r>
            <a:r>
              <a:rPr lang="it-IT" b="1" i="1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i="1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disciplinante il servizio di refezione scolastica nei nidi, nelle sezioni primavera e ponte, nelle scuole per l’infanzia statali e comunali, primarie e secondarie di primo grado del territorio di Roma Capitale, </a:t>
            </a:r>
            <a:r>
              <a:rPr lang="it-IT" dirty="0">
                <a:solidFill>
                  <a:srgbClr val="00206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 7/2018</a:t>
            </a:r>
            <a:r>
              <a:rPr lang="it-IT" dirty="0" smtClean="0">
                <a:solidFill>
                  <a:srgbClr val="00206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dirty="0" smtClean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25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I servizi scolastici nel Piano delle attività ACoS 2023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ttangolo 4"/>
          <p:cNvSpPr/>
          <p:nvPr/>
        </p:nvSpPr>
        <p:spPr>
          <a:xfrm>
            <a:off x="225911" y="944731"/>
            <a:ext cx="1172583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dirty="0">
                <a:latin typeface="+mj-lt"/>
              </a:rPr>
              <a:t>Il Piano delle attività dell’Agenzia per il 2023 prevede diverse attività relative al settore scolastico.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Indagine di qualità percepita rivolta ai genitori dei bambini iscritti presso gli asili nido comunali di Roma Capitale </a:t>
            </a:r>
          </a:p>
          <a:p>
            <a:pPr marL="63023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45 asili interessati (3 per municipio)</a:t>
            </a:r>
          </a:p>
          <a:p>
            <a:pPr marL="63023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450 interviste</a:t>
            </a:r>
          </a:p>
          <a:p>
            <a:pPr marL="63023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obiettivo: integrare con spunti di maggiore dettaglio il livello di soddisfazione degli utenti rilevato nell’ambito dell’Indagine annuale sulla qualità della vita a Roma</a:t>
            </a:r>
          </a:p>
          <a:p>
            <a:pPr marL="630238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dirty="0">
              <a:latin typeface="+mj-lt"/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eriod" startAt="2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Due progetti </a:t>
            </a:r>
            <a:r>
              <a:rPr lang="it-IT" dirty="0">
                <a:latin typeface="+mj-lt"/>
              </a:rPr>
              <a:t>di interazione con il mondo romano della formazione e della scuola,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rivolti agli studenti</a:t>
            </a:r>
            <a:r>
              <a:rPr lang="it-IT" dirty="0">
                <a:latin typeface="+mj-lt"/>
              </a:rPr>
              <a:t>:</a:t>
            </a:r>
          </a:p>
          <a:p>
            <a:pPr marL="63023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dei plessi delle scuole superiori </a:t>
            </a:r>
          </a:p>
          <a:p>
            <a:pPr marL="630238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delle principali università romane</a:t>
            </a:r>
          </a:p>
          <a:p>
            <a:pPr>
              <a:spcAft>
                <a:spcPts val="1200"/>
              </a:spcAft>
            </a:pPr>
            <a:r>
              <a:rPr lang="it-IT" dirty="0">
                <a:latin typeface="+mj-lt"/>
              </a:rPr>
              <a:t>per invitarli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ad esprimere le proprie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valutazioni sui servizi pubblici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</a:rPr>
              <a:t>a delineare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suggerimenti e idee di comunità </a:t>
            </a:r>
          </a:p>
          <a:p>
            <a:pPr>
              <a:spcAft>
                <a:spcPts val="1200"/>
              </a:spcAft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PER UNA PROGETTUALITÀ DI SVILUPPO DELLA CITTÀ COME LUOGO DI APPARTENENZA CONDIVISO ANCHE DAI PIÙ GIOVANI</a:t>
            </a:r>
          </a:p>
        </p:txBody>
      </p:sp>
    </p:spTree>
    <p:extLst>
      <p:ext uri="{BB962C8B-B14F-4D97-AF65-F5344CB8AC3E}">
        <p14:creationId xmlns:p14="http://schemas.microsoft.com/office/powerpoint/2010/main" val="3105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Ambiti ulteriori per possibili approfondimenti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ttangolo 4"/>
          <p:cNvSpPr/>
          <p:nvPr/>
        </p:nvSpPr>
        <p:spPr>
          <a:xfrm>
            <a:off x="399393" y="1585860"/>
            <a:ext cx="1116921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Font typeface="+mj-lt"/>
              <a:buAutoNum type="arabicPeriod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Indagini di qualità percepita relative al servizio di refezione scolastica</a:t>
            </a:r>
          </a:p>
          <a:p>
            <a:pPr marL="342900" indent="-342900">
              <a:spcAft>
                <a:spcPts val="2400"/>
              </a:spcAft>
              <a:buFont typeface="+mj-lt"/>
              <a:buAutoNum type="arabicPeriod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Indagini di qualità percepita relative al servizio di trasporto riservato scolastico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Approfondimento sulle criticità relative alla comunicazione e alla chiara indicazione dei referenti del servizio di trasporto riservato scolastico</a:t>
            </a:r>
          </a:p>
          <a:p>
            <a:pPr marL="357188">
              <a:spcAft>
                <a:spcPts val="2400"/>
              </a:spcAft>
            </a:pPr>
            <a:r>
              <a:rPr lang="it-IT" sz="2400" dirty="0">
                <a:latin typeface="+mj-lt"/>
              </a:rPr>
              <a:t>(segnalazioni degli utenti ricevute da ACoS, frequenti soprattutto nel periodo di avvio dell’anno scolastico)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 startAt="4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Approfondimento sui servizi di inclusione scolastica degli alunni con disabilità</a:t>
            </a:r>
          </a:p>
        </p:txBody>
      </p:sp>
    </p:spTree>
    <p:extLst>
      <p:ext uri="{BB962C8B-B14F-4D97-AF65-F5344CB8AC3E}">
        <p14:creationId xmlns:p14="http://schemas.microsoft.com/office/powerpoint/2010/main" val="186650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" y="1618856"/>
            <a:ext cx="12191999" cy="2532730"/>
          </a:xfrm>
        </p:spPr>
        <p:txBody>
          <a:bodyPr>
            <a:normAutofit/>
          </a:bodyPr>
          <a:lstStyle/>
          <a:p>
            <a:r>
              <a:rPr lang="it-IT" sz="5400" dirty="0">
                <a:solidFill>
                  <a:schemeClr val="accent2">
                    <a:lumMod val="75000"/>
                  </a:schemeClr>
                </a:solidFill>
              </a:rPr>
              <a:t>Premessa </a:t>
            </a:r>
            <a:br>
              <a:rPr lang="it-IT" sz="5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5400" dirty="0">
                <a:solidFill>
                  <a:schemeClr val="accent2">
                    <a:lumMod val="75000"/>
                  </a:schemeClr>
                </a:solidFill>
              </a:rPr>
              <a:t>Attività, ruolo e funzioni dell’Agenzia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A75B6A-3225-49CE-A6FA-FDE413D0EF0B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85759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Le funzioni dell’Agenzia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ttangolo 4"/>
          <p:cNvSpPr/>
          <p:nvPr/>
        </p:nvSpPr>
        <p:spPr>
          <a:xfrm>
            <a:off x="465793" y="1144422"/>
            <a:ext cx="11190179" cy="4491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ACoS svolge da oltre due decenni due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FUNZIONI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fondamentali, attribuite dal Consiglio Comunale nell’atto istitutivo:</a:t>
            </a:r>
          </a:p>
          <a:p>
            <a:pPr marL="800100" lvl="1" indent="-342900" algn="just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verifica e monitoraggio della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qualità dei servizi pubblici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erogati ai cittadini, </a:t>
            </a:r>
          </a:p>
          <a:p>
            <a:pPr marL="800100" lvl="1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supporto tecnico-conoscitivo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nei confronti degli organi di governo della città, con la facoltà di formulare pareri, osservazioni, segnalazioni e proposte. </a:t>
            </a:r>
          </a:p>
          <a:p>
            <a:pPr marL="0" lvl="1" algn="just">
              <a:lnSpc>
                <a:spcPct val="107000"/>
              </a:lnSpc>
            </a:pPr>
            <a:endParaRPr lang="it-IT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algn="just">
              <a:lnSpc>
                <a:spcPct val="107000"/>
              </a:lnSpc>
              <a:spcAft>
                <a:spcPts val="1200"/>
              </a:spcAft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AMBITI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 cui l’ACoS esercita le proprie funzioni sono:</a:t>
            </a:r>
          </a:p>
          <a:p>
            <a:pPr marL="536575" indent="-285750" algn="just">
              <a:lnSpc>
                <a:spcPct val="107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procedura di adozione dei Contratti di servizio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stipulati tra Roma Capitale e i soggetti erogatori dei servizi pubblici, il cui schema è sottoposto a parere preventivo e obbligatorio da parte dell’ACoS;</a:t>
            </a:r>
          </a:p>
          <a:p>
            <a:pPr marL="536575" lvl="0" indent="-285750" algn="just">
              <a:lnSpc>
                <a:spcPct val="107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monitoraggio e controllo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dei servizi pubblici locali, sistematico, permanente o periodico, che consente di verificare il rispetto dei parametri qualitativi e quantitativi indicati nei contratti di servizio e rilevare gli eventuali scostamenti dagli obiettivi assegnati, individuando le opportune azioni correttive.</a:t>
            </a:r>
          </a:p>
        </p:txBody>
      </p:sp>
    </p:spTree>
    <p:extLst>
      <p:ext uri="{BB962C8B-B14F-4D97-AF65-F5344CB8AC3E}">
        <p14:creationId xmlns:p14="http://schemas.microsoft.com/office/powerpoint/2010/main" val="105548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Settori di servizio pubblico locale monitorati da ACoS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ttangolo 4"/>
          <p:cNvSpPr/>
          <p:nvPr/>
        </p:nvSpPr>
        <p:spPr>
          <a:xfrm>
            <a:off x="225911" y="4024251"/>
            <a:ext cx="11725835" cy="2365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settori monitorati sono sottoposti ad attività di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PRESIDIO COSTANTE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che riguarda:</a:t>
            </a:r>
          </a:p>
          <a:p>
            <a:pPr marL="273050" indent="-2730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raccolta ed elaborazione di dati quantitativi, qualitativi ed economici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benchmark nazionale e internazionale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progettazione e organizzazione di monitoraggi e indagini, da svolgere anche in autonomia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analisi dei reclami e delle segnalazioni degli utenti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aggiornamento delle informazioni sulla gestione dei servizi pubblici e sulle norme e la regolamentazione di settore</a:t>
            </a:r>
          </a:p>
        </p:txBody>
      </p:sp>
      <p:pic>
        <p:nvPicPr>
          <p:cNvPr id="6" name="Immagine 5" descr="C:\Users\f.violati\Desktop\ACoS settori monitorati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871" y="1100119"/>
            <a:ext cx="7645914" cy="2459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229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Dati originali prodotti da ACoS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ttangolo 4"/>
          <p:cNvSpPr/>
          <p:nvPr/>
        </p:nvSpPr>
        <p:spPr>
          <a:xfrm>
            <a:off x="350550" y="1247928"/>
            <a:ext cx="11725835" cy="4824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Fra i principali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STRUMENTI CONOSCITIVI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 ACoS rientrano: </a:t>
            </a:r>
          </a:p>
          <a:p>
            <a:pPr marL="273050" indent="-2730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indagini di qualità percepita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rivolte a cittadini e utenti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monitoraggi della qualità erogata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dei servizi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ACoS svolge queste attività conoscitive sui servizi attraverso due modalità alternative: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convenzione con le Strutture competenti di Roma Capitale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autonomia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entrambi i casi, l’attività dell’Agenzia rappresenta un’importante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FONTE DI DATI ORIGINALI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che restituisce il quadro dell’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EFFICACIA DEI SERVIZI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rispetto: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alla soddisfazione dei bisogni e delle esigenze dei cittadini utenti, quale obiettivo primario dell’erogazione dei servizi pubblici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agli impegni e agli obiettivi definiti nei Contratti di servizio</a:t>
            </a:r>
          </a:p>
        </p:txBody>
      </p:sp>
    </p:spTree>
    <p:extLst>
      <p:ext uri="{BB962C8B-B14F-4D97-AF65-F5344CB8AC3E}">
        <p14:creationId xmlns:p14="http://schemas.microsoft.com/office/powerpoint/2010/main" val="77617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1" y="1650384"/>
            <a:ext cx="12191999" cy="2501201"/>
          </a:xfrm>
        </p:spPr>
        <p:txBody>
          <a:bodyPr>
            <a:normAutofit/>
          </a:bodyPr>
          <a:lstStyle/>
          <a:p>
            <a:r>
              <a:rPr lang="it-IT" sz="5400" dirty="0">
                <a:solidFill>
                  <a:schemeClr val="accent2">
                    <a:lumMod val="75000"/>
                  </a:schemeClr>
                </a:solidFill>
              </a:rPr>
              <a:t>Il monitoraggio dei servizi scolastici </a:t>
            </a:r>
            <a:br>
              <a:rPr lang="it-IT" sz="5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5400" dirty="0">
                <a:solidFill>
                  <a:schemeClr val="accent2">
                    <a:lumMod val="75000"/>
                  </a:schemeClr>
                </a:solidFill>
              </a:rPr>
              <a:t>da parte dell’Agenzia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A75B6A-3225-49CE-A6FA-FDE413D0EF0B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0562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Servizi scolastici monitorati da ACoS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Rettangolo 4"/>
          <p:cNvSpPr/>
          <p:nvPr/>
        </p:nvSpPr>
        <p:spPr>
          <a:xfrm>
            <a:off x="225911" y="986771"/>
            <a:ext cx="1119017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dirty="0">
                <a:latin typeface="+mj-lt"/>
              </a:rPr>
              <a:t>L’Agenzia si occupa del settore scolastico monitorando: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GLI ASILI NIDO COMUNALI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LA REFEZIONE SCOLASTICA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IL TRASPORTO RISERVATO SCOLASTICO</a:t>
            </a:r>
          </a:p>
          <a:p>
            <a:endParaRPr lang="it-IT" dirty="0">
              <a:latin typeface="+mj-lt"/>
            </a:endParaRPr>
          </a:p>
          <a:p>
            <a:endParaRPr lang="it-IT" dirty="0"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it-IT" dirty="0">
                <a:latin typeface="+mj-lt"/>
              </a:rPr>
              <a:t>Di questi servizi si rende conto: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it-IT" dirty="0">
                <a:latin typeface="+mj-lt"/>
              </a:rPr>
              <a:t>nel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sito istituzionale ACoS</a:t>
            </a:r>
            <a:r>
              <a:rPr lang="it-IT" b="1" dirty="0">
                <a:latin typeface="+mj-lt"/>
              </a:rPr>
              <a:t>,</a:t>
            </a:r>
            <a:r>
              <a:rPr lang="it-IT" dirty="0">
                <a:latin typeface="+mj-lt"/>
              </a:rPr>
              <a:t> che offre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un quadro sintetico sui servizi erogati e sulle modalità di affidamento (nella sezione dedicata ai vari settori dei servizi pubblici);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+mj-lt"/>
              </a:rPr>
              <a:t>una panoramica delle serie storiche e dei benchmark dei servizi nella sezione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SOCIALE</a:t>
            </a:r>
            <a:r>
              <a:rPr lang="it-IT" dirty="0">
                <a:latin typeface="+mj-lt"/>
              </a:rPr>
              <a:t> del cruscotto degli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INDICATORI DEI SERVIZI PUBBLICI LOCALI E QUALITÀ DELLA VITA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it-IT" dirty="0">
                <a:latin typeface="+mj-lt"/>
              </a:rPr>
              <a:t>(in homepage, </a:t>
            </a:r>
            <a:r>
              <a:rPr lang="it-IT" dirty="0">
                <a:latin typeface="+mj-lt"/>
                <a:hlinkClick r:id="rId3"/>
              </a:rPr>
              <a:t>www.agenzia.roma.it</a:t>
            </a:r>
            <a:r>
              <a:rPr lang="it-IT" dirty="0">
                <a:latin typeface="+mj-lt"/>
              </a:rPr>
              <a:t> );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it-IT" dirty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t-IT" dirty="0">
                <a:latin typeface="+mj-lt"/>
              </a:rPr>
              <a:t>nel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capitolo dedicato al settore del Sociale </a:t>
            </a:r>
            <a:r>
              <a:rPr lang="it-IT" dirty="0">
                <a:latin typeface="+mj-lt"/>
              </a:rPr>
              <a:t>nell’ambito della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RELAZIONE ANNUALE</a:t>
            </a:r>
            <a:endParaRPr lang="it-IT" dirty="0"/>
          </a:p>
          <a:p>
            <a:pPr lvl="0"/>
            <a:endParaRPr lang="it-IT" dirty="0">
              <a:latin typeface="+mj-lt"/>
            </a:endParaRPr>
          </a:p>
          <a:p>
            <a:r>
              <a:rPr lang="it-IT" dirty="0">
                <a:latin typeface="+mj-lt"/>
              </a:rPr>
              <a:t>Gli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ASILI NIDO COMUNALI </a:t>
            </a:r>
            <a:r>
              <a:rPr lang="it-IT" dirty="0">
                <a:latin typeface="+mj-lt"/>
              </a:rPr>
              <a:t>rientrano inoltre fra i servizi oggetto di approfondimento nell’ambito dell’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INDAGINE SULLA QUALITÀ DELLA VITA E DEI SERVIZI PUBBLICI LOCALI A ROMA</a:t>
            </a:r>
            <a:r>
              <a:rPr lang="it-IT" dirty="0">
                <a:latin typeface="+mj-lt"/>
              </a:rPr>
              <a:t>, svolta con cadenza annuale dall’Agenzia.</a:t>
            </a:r>
          </a:p>
        </p:txBody>
      </p:sp>
    </p:spTree>
    <p:extLst>
      <p:ext uri="{BB962C8B-B14F-4D97-AF65-F5344CB8AC3E}">
        <p14:creationId xmlns:p14="http://schemas.microsoft.com/office/powerpoint/2010/main" val="111619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Asili nido comunali: offerta del servizio 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6" name="Immagine 5" descr="C:\Users\f.violati\Desktop\asili indicatori quantitativi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21" y="957546"/>
            <a:ext cx="7537472" cy="56233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7879419" y="1091949"/>
            <a:ext cx="43125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dirty="0">
                <a:latin typeface="+mj-lt"/>
              </a:rPr>
              <a:t>L’offerta degli asili nido comunali e convenzionati di Roma raggiunge il 30% della popolazione di bambini fra 0 e 3 anni iscritta in anagrafe, in tal modo essendo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quasi sufficiente da sola a raggiungere l’obiettivo europeo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it-IT" dirty="0">
                <a:latin typeface="+mj-lt"/>
              </a:rPr>
              <a:t>di un’offerta complessiva (fra strutture pubbliche e private) pari al 33%, fissato nel 2002 a Lisbona. </a:t>
            </a:r>
          </a:p>
          <a:p>
            <a:endParaRPr lang="it-IT" dirty="0">
              <a:latin typeface="+mj-lt"/>
            </a:endParaRPr>
          </a:p>
          <a:p>
            <a:endParaRPr lang="it-IT" dirty="0">
              <a:latin typeface="+mj-lt"/>
            </a:endParaRPr>
          </a:p>
          <a:p>
            <a:r>
              <a:rPr lang="it-IT" dirty="0">
                <a:latin typeface="+mj-lt"/>
              </a:rPr>
              <a:t>Inoltre, l’ACoS ha dettagliatamente argomentato l’efficacia delle recenti politiche di gestione della domanda, che hanno portato a una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drastica riduzione delle liste di attesa</a:t>
            </a:r>
            <a:r>
              <a:rPr lang="it-IT" dirty="0">
                <a:latin typeface="+mj-lt"/>
              </a:rPr>
              <a:t> (che dal 2015 non hanno mai superato i 1.000 bambini) grazie a una maggiore attenzione e all’adozione di misure più stringenti per arginare il fenomeno dei posti assegnati ma non occupati.</a:t>
            </a:r>
          </a:p>
        </p:txBody>
      </p:sp>
    </p:spTree>
    <p:extLst>
      <p:ext uri="{BB962C8B-B14F-4D97-AF65-F5344CB8AC3E}">
        <p14:creationId xmlns:p14="http://schemas.microsoft.com/office/powerpoint/2010/main" val="130624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911" y="1"/>
            <a:ext cx="11725835" cy="85316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Asili nido comunali: dati economici</a:t>
            </a:r>
          </a:p>
        </p:txBody>
      </p:sp>
      <p:pic>
        <p:nvPicPr>
          <p:cNvPr id="45" name="Immagine 44">
            <a:extLst>
              <a:ext uri="{FF2B5EF4-FFF2-40B4-BE49-F238E27FC236}">
                <a16:creationId xmlns:a16="http://schemas.microsoft.com/office/drawing/2014/main" id="{0D3B1C4C-A3AB-43A2-8997-2942D4C42434}"/>
              </a:ext>
            </a:extLst>
          </p:cNvPr>
          <p:cNvPicPr/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" r="64265" b="-1"/>
          <a:stretch/>
        </p:blipFill>
        <p:spPr bwMode="auto">
          <a:xfrm>
            <a:off x="11568606" y="6072326"/>
            <a:ext cx="623393" cy="781793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" name="Immagine 4" descr="C:\Users\f.violati\Desktop\asili indicatori di cost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8" y="853165"/>
            <a:ext cx="7863293" cy="58629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8062918" y="1239482"/>
            <a:ext cx="38888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dirty="0">
                <a:latin typeface="+mj-lt"/>
              </a:rPr>
              <a:t>Per quanto riguarda l’aspetto tariffario, rispetto alle altre grandi città italiane,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Roma applica tariffe piuttosto progressive</a:t>
            </a:r>
            <a:r>
              <a:rPr lang="it-IT" dirty="0">
                <a:latin typeface="+mj-lt"/>
              </a:rPr>
              <a:t>, che favoriscono particolarmente le famiglie a basso reddito, fino alla gratuità per quelle con maggiori difficoltà economiche. </a:t>
            </a:r>
          </a:p>
          <a:p>
            <a:endParaRPr lang="it-IT" sz="1200" dirty="0">
              <a:latin typeface="+mj-lt"/>
            </a:endParaRPr>
          </a:p>
          <a:p>
            <a:endParaRPr lang="it-IT" dirty="0">
              <a:latin typeface="+mj-lt"/>
            </a:endParaRPr>
          </a:p>
          <a:p>
            <a:r>
              <a:rPr lang="it-IT" dirty="0">
                <a:latin typeface="+mj-lt"/>
              </a:rPr>
              <a:t>A partire dall’anno educativo 2021/22, inoltre, sono state applicate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riduzioni tariffarie che dapprima hanno interessato tutte le fasce di reddito e tutte le famiglie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it-IT" dirty="0">
                <a:latin typeface="+mj-lt"/>
              </a:rPr>
              <a:t>(-24%), per poi aggiungere nel 2022/23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ulteriori analoghe riduzioni solo per le famiglie a basso reddito</a:t>
            </a:r>
            <a:r>
              <a:rPr lang="it-IT" dirty="0">
                <a:latin typeface="+mj-lt"/>
              </a:rPr>
              <a:t>, mantenendo praticamente invariate le fasce massime di contribuzione. </a:t>
            </a:r>
          </a:p>
        </p:txBody>
      </p:sp>
    </p:spTree>
    <p:extLst>
      <p:ext uri="{BB962C8B-B14F-4D97-AF65-F5344CB8AC3E}">
        <p14:creationId xmlns:p14="http://schemas.microsoft.com/office/powerpoint/2010/main" val="183655024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25471</TotalTime>
  <Words>1226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Wingdings</vt:lpstr>
      <vt:lpstr>1_Tema di Office</vt:lpstr>
      <vt:lpstr>Le attività svolte da ACoS  in merito ai servizi del settore scolastico</vt:lpstr>
      <vt:lpstr>Premessa  Attività, ruolo e funzioni dell’Agenzia</vt:lpstr>
      <vt:lpstr>Le funzioni dell’Agenzia</vt:lpstr>
      <vt:lpstr>Settori di servizio pubblico locale monitorati da ACoS</vt:lpstr>
      <vt:lpstr>Dati originali prodotti da ACoS</vt:lpstr>
      <vt:lpstr>Il monitoraggio dei servizi scolastici  da parte dell’Agenzia</vt:lpstr>
      <vt:lpstr>Servizi scolastici monitorati da ACoS</vt:lpstr>
      <vt:lpstr>Asili nido comunali: offerta del servizio </vt:lpstr>
      <vt:lpstr>Asili nido comunali: dati economici</vt:lpstr>
      <vt:lpstr>Asili nido comunali: la qualità percepita</vt:lpstr>
      <vt:lpstr>Il servizio di refezione scolastica: offerta e tariffe</vt:lpstr>
      <vt:lpstr>Refezione scolastica: regolazione e affidamento</vt:lpstr>
      <vt:lpstr>I servizi scolastici nel Piano delle attività ACoS 2023</vt:lpstr>
      <vt:lpstr>Ambiti ulteriori per possibili approfondimenti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Monitoraggio trimestrale di qualità erogata per il servizio di igiene urbana a Roma</dc:title>
  <dc:creator>Flaminia Violati</dc:creator>
  <cp:lastModifiedBy>Flaminia Violati</cp:lastModifiedBy>
  <cp:revision>928</cp:revision>
  <cp:lastPrinted>2020-01-15T12:29:07Z</cp:lastPrinted>
  <dcterms:created xsi:type="dcterms:W3CDTF">2018-04-03T08:49:16Z</dcterms:created>
  <dcterms:modified xsi:type="dcterms:W3CDTF">2023-03-27T14:49:12Z</dcterms:modified>
</cp:coreProperties>
</file>